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406" r:id="rId3"/>
    <p:sldId id="460" r:id="rId4"/>
    <p:sldId id="461" r:id="rId5"/>
    <p:sldId id="462" r:id="rId6"/>
    <p:sldId id="466" r:id="rId7"/>
    <p:sldId id="467" r:id="rId8"/>
    <p:sldId id="514" r:id="rId9"/>
    <p:sldId id="470" r:id="rId10"/>
    <p:sldId id="511" r:id="rId11"/>
    <p:sldId id="469" r:id="rId12"/>
    <p:sldId id="512" r:id="rId13"/>
    <p:sldId id="513" r:id="rId14"/>
    <p:sldId id="463" r:id="rId15"/>
    <p:sldId id="515" r:id="rId16"/>
    <p:sldId id="476" r:id="rId17"/>
    <p:sldId id="473" r:id="rId18"/>
    <p:sldId id="468" r:id="rId19"/>
    <p:sldId id="516" r:id="rId20"/>
    <p:sldId id="474" r:id="rId21"/>
    <p:sldId id="475" r:id="rId22"/>
    <p:sldId id="472" r:id="rId23"/>
    <p:sldId id="477" r:id="rId24"/>
    <p:sldId id="517" r:id="rId25"/>
    <p:sldId id="479" r:id="rId26"/>
    <p:sldId id="480" r:id="rId27"/>
    <p:sldId id="518" r:id="rId28"/>
    <p:sldId id="481" r:id="rId29"/>
    <p:sldId id="478" r:id="rId30"/>
    <p:sldId id="485" r:id="rId31"/>
    <p:sldId id="486" r:id="rId32"/>
    <p:sldId id="520" r:id="rId33"/>
    <p:sldId id="487" r:id="rId34"/>
    <p:sldId id="488" r:id="rId35"/>
    <p:sldId id="521" r:id="rId36"/>
    <p:sldId id="489" r:id="rId37"/>
    <p:sldId id="491" r:id="rId38"/>
    <p:sldId id="492" r:id="rId39"/>
    <p:sldId id="494" r:id="rId40"/>
    <p:sldId id="497" r:id="rId41"/>
    <p:sldId id="499" r:id="rId42"/>
    <p:sldId id="500" r:id="rId43"/>
    <p:sldId id="503" r:id="rId44"/>
    <p:sldId id="522" r:id="rId45"/>
    <p:sldId id="501" r:id="rId46"/>
    <p:sldId id="504" r:id="rId47"/>
    <p:sldId id="505" r:id="rId48"/>
    <p:sldId id="523" r:id="rId49"/>
    <p:sldId id="508" r:id="rId50"/>
    <p:sldId id="506" r:id="rId51"/>
    <p:sldId id="507" r:id="rId52"/>
    <p:sldId id="502" r:id="rId53"/>
    <p:sldId id="509" r:id="rId54"/>
    <p:sldId id="524" r:id="rId55"/>
    <p:sldId id="426" r:id="rId56"/>
    <p:sldId id="405" r:id="rId57"/>
    <p:sldId id="293" r:id="rId58"/>
    <p:sldId id="306" r:id="rId59"/>
    <p:sldId id="484" r:id="rId60"/>
    <p:sldId id="464" r:id="rId61"/>
    <p:sldId id="510" r:id="rId62"/>
    <p:sldId id="465" r:id="rId63"/>
    <p:sldId id="471" r:id="rId64"/>
    <p:sldId id="483" r:id="rId65"/>
    <p:sldId id="496" r:id="rId66"/>
    <p:sldId id="498" r:id="rId6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13/09/2023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13/09/2023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80.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6.emf"/><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6001682" y="1825624"/>
                <a:ext cx="6085543" cy="5032375"/>
              </a:xfrm>
            </p:spPr>
            <p:txBody>
              <a:bodyPr>
                <a:normAutofit/>
              </a:bodyPr>
              <a:lstStyle/>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6001682" y="1825624"/>
                <a:ext cx="6085543" cy="5032375"/>
              </a:xfrm>
              <a:blipFill>
                <a:blip r:embed="rId3"/>
                <a:stretch>
                  <a:fillRect l="-1804" t="-1937"/>
                </a:stretch>
              </a:blipFill>
            </p:spPr>
            <p:txBody>
              <a:bodyPr/>
              <a:lstStyle/>
              <a:p>
                <a:r>
                  <a:rPr lang="pt-BR">
                    <a:noFill/>
                  </a:rPr>
                  <a:t> </a:t>
                </a:r>
              </a:p>
            </p:txBody>
          </p:sp>
        </mc:Fallback>
      </mc:AlternateContent>
      <p:grpSp>
        <p:nvGrpSpPr>
          <p:cNvPr id="7" name="Group 29">
            <a:extLst>
              <a:ext uri="{FF2B5EF4-FFF2-40B4-BE49-F238E27FC236}">
                <a16:creationId xmlns:a16="http://schemas.microsoft.com/office/drawing/2014/main" id="{FE9D8AF1-891E-5008-86B5-888CCF851EC0}"/>
              </a:ext>
            </a:extLst>
          </p:cNvPr>
          <p:cNvGrpSpPr/>
          <p:nvPr/>
        </p:nvGrpSpPr>
        <p:grpSpPr>
          <a:xfrm>
            <a:off x="1046909" y="2127883"/>
            <a:ext cx="3740834" cy="2602233"/>
            <a:chOff x="3985525" y="1463116"/>
            <a:chExt cx="3740834" cy="2602233"/>
          </a:xfrm>
        </p:grpSpPr>
        <p:cxnSp>
          <p:nvCxnSpPr>
            <p:cNvPr id="12" name="Straight Arrow Connector 3">
              <a:extLst>
                <a:ext uri="{FF2B5EF4-FFF2-40B4-BE49-F238E27FC236}">
                  <a16:creationId xmlns:a16="http://schemas.microsoft.com/office/drawing/2014/main" id="{C2813AA7-7D02-E30F-840A-E9CCB4FB24A2}"/>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
              <a:extLst>
                <a:ext uri="{FF2B5EF4-FFF2-40B4-BE49-F238E27FC236}">
                  <a16:creationId xmlns:a16="http://schemas.microsoft.com/office/drawing/2014/main" id="{C35F9E1C-05A4-7A34-2291-55E295FFD9CA}"/>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5">
              <a:extLst>
                <a:ext uri="{FF2B5EF4-FFF2-40B4-BE49-F238E27FC236}">
                  <a16:creationId xmlns:a16="http://schemas.microsoft.com/office/drawing/2014/main" id="{A6E2FF8C-6349-7682-3A4B-93B8D6C0A69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6">
              <a:extLst>
                <a:ext uri="{FF2B5EF4-FFF2-40B4-BE49-F238E27FC236}">
                  <a16:creationId xmlns:a16="http://schemas.microsoft.com/office/drawing/2014/main" id="{F52A0E53-5506-6F34-D5BB-180ADABFE4C0}"/>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Straight Connector 7">
              <a:extLst>
                <a:ext uri="{FF2B5EF4-FFF2-40B4-BE49-F238E27FC236}">
                  <a16:creationId xmlns:a16="http://schemas.microsoft.com/office/drawing/2014/main" id="{31BE28B1-8B6D-3C18-3731-8604F17258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8">
              <a:extLst>
                <a:ext uri="{FF2B5EF4-FFF2-40B4-BE49-F238E27FC236}">
                  <a16:creationId xmlns:a16="http://schemas.microsoft.com/office/drawing/2014/main" id="{E2FFA84B-6D98-9063-DE2A-F4941E4E892F}"/>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9">
              <a:extLst>
                <a:ext uri="{FF2B5EF4-FFF2-40B4-BE49-F238E27FC236}">
                  <a16:creationId xmlns:a16="http://schemas.microsoft.com/office/drawing/2014/main" id="{DF65FD9B-3F3A-2E28-D88E-CC6BA35FBB14}"/>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0">
              <a:extLst>
                <a:ext uri="{FF2B5EF4-FFF2-40B4-BE49-F238E27FC236}">
                  <a16:creationId xmlns:a16="http://schemas.microsoft.com/office/drawing/2014/main" id="{F9D532B0-DB02-7987-7CE6-4CAED86AEC2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11">
              <a:extLst>
                <a:ext uri="{FF2B5EF4-FFF2-40B4-BE49-F238E27FC236}">
                  <a16:creationId xmlns:a16="http://schemas.microsoft.com/office/drawing/2014/main" id="{47CFF5B1-7598-9829-34A8-8AB37044681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12">
              <a:extLst>
                <a:ext uri="{FF2B5EF4-FFF2-40B4-BE49-F238E27FC236}">
                  <a16:creationId xmlns:a16="http://schemas.microsoft.com/office/drawing/2014/main" id="{10CE4528-7032-21E0-6F73-7661A3D3277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13">
              <a:extLst>
                <a:ext uri="{FF2B5EF4-FFF2-40B4-BE49-F238E27FC236}">
                  <a16:creationId xmlns:a16="http://schemas.microsoft.com/office/drawing/2014/main" id="{1602996F-686A-A242-7F49-55D9BA046386}"/>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Isosceles Triangle 14">
              <a:extLst>
                <a:ext uri="{FF2B5EF4-FFF2-40B4-BE49-F238E27FC236}">
                  <a16:creationId xmlns:a16="http://schemas.microsoft.com/office/drawing/2014/main" id="{7B82CE5B-18E1-2247-E1C0-1846A0C19E31}"/>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5">
              <a:extLst>
                <a:ext uri="{FF2B5EF4-FFF2-40B4-BE49-F238E27FC236}">
                  <a16:creationId xmlns:a16="http://schemas.microsoft.com/office/drawing/2014/main" id="{B713EB23-8055-A91F-5D95-A95030F832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6">
              <a:extLst>
                <a:ext uri="{FF2B5EF4-FFF2-40B4-BE49-F238E27FC236}">
                  <a16:creationId xmlns:a16="http://schemas.microsoft.com/office/drawing/2014/main" id="{103B3159-DD48-252B-30B2-E7E6FB409615}"/>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17">
              <a:extLst>
                <a:ext uri="{FF2B5EF4-FFF2-40B4-BE49-F238E27FC236}">
                  <a16:creationId xmlns:a16="http://schemas.microsoft.com/office/drawing/2014/main" id="{49060444-F2C8-79F7-ECF0-A4250727B96D}"/>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18">
              <a:extLst>
                <a:ext uri="{FF2B5EF4-FFF2-40B4-BE49-F238E27FC236}">
                  <a16:creationId xmlns:a16="http://schemas.microsoft.com/office/drawing/2014/main" id="{E9E550AA-1AD1-1BF8-F980-9A083254ACD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19">
              <a:extLst>
                <a:ext uri="{FF2B5EF4-FFF2-40B4-BE49-F238E27FC236}">
                  <a16:creationId xmlns:a16="http://schemas.microsoft.com/office/drawing/2014/main" id="{D3774934-0E40-580E-046E-280A217E43F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20">
              <a:extLst>
                <a:ext uri="{FF2B5EF4-FFF2-40B4-BE49-F238E27FC236}">
                  <a16:creationId xmlns:a16="http://schemas.microsoft.com/office/drawing/2014/main" id="{FDB35DC4-87D1-1130-3174-A92DD43F1FF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23">
                  <a:extLst>
                    <a:ext uri="{FF2B5EF4-FFF2-40B4-BE49-F238E27FC236}">
                      <a16:creationId xmlns:a16="http://schemas.microsoft.com/office/drawing/2014/main" id="{90D1E038-F9AA-0CDB-7C46-298D5F82AC5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A1C5FA99-A67E-D0EE-FA32-521677796A26}"/>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4" name="Curved Connector 28">
              <a:extLst>
                <a:ext uri="{FF2B5EF4-FFF2-40B4-BE49-F238E27FC236}">
                  <a16:creationId xmlns:a16="http://schemas.microsoft.com/office/drawing/2014/main" id="{9C614912-F497-8D0A-5851-D62D976FA42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Isosceles Triangle 18">
            <a:extLst>
              <a:ext uri="{FF2B5EF4-FFF2-40B4-BE49-F238E27FC236}">
                <a16:creationId xmlns:a16="http://schemas.microsoft.com/office/drawing/2014/main" id="{1A890CBA-8E7F-C501-F5E0-BD6B2FFD43B9}"/>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18">
            <a:extLst>
              <a:ext uri="{FF2B5EF4-FFF2-40B4-BE49-F238E27FC236}">
                <a16:creationId xmlns:a16="http://schemas.microsoft.com/office/drawing/2014/main" id="{E36A670C-397D-89C8-E611-EE4F137DF7C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7" name="Rectangle 26">
                <a:extLst>
                  <a:ext uri="{FF2B5EF4-FFF2-40B4-BE49-F238E27FC236}">
                    <a16:creationId xmlns:a16="http://schemas.microsoft.com/office/drawing/2014/main" id="{420FFF45-9277-8AB3-14A5-A3E3DB630E6F}"/>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7" name="Rectangle 26">
                <a:extLst>
                  <a:ext uri="{FF2B5EF4-FFF2-40B4-BE49-F238E27FC236}">
                    <a16:creationId xmlns:a16="http://schemas.microsoft.com/office/drawing/2014/main" id="{420FFF45-9277-8AB3-14A5-A3E3DB630E6F}"/>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25">
                <a:extLst>
                  <a:ext uri="{FF2B5EF4-FFF2-40B4-BE49-F238E27FC236}">
                    <a16:creationId xmlns:a16="http://schemas.microsoft.com/office/drawing/2014/main" id="{F98C95BF-2ED1-9390-8F1E-48A384459050}"/>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8" name="Rectangle 25">
                <a:extLst>
                  <a:ext uri="{FF2B5EF4-FFF2-40B4-BE49-F238E27FC236}">
                    <a16:creationId xmlns:a16="http://schemas.microsoft.com/office/drawing/2014/main" id="{F98C95BF-2ED1-9390-8F1E-48A384459050}"/>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26">
                <a:extLst>
                  <a:ext uri="{FF2B5EF4-FFF2-40B4-BE49-F238E27FC236}">
                    <a16:creationId xmlns:a16="http://schemas.microsoft.com/office/drawing/2014/main" id="{D7D655EA-262C-7081-9AA6-CEE0675F8824}"/>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9" name="Rectangle 26">
                <a:extLst>
                  <a:ext uri="{FF2B5EF4-FFF2-40B4-BE49-F238E27FC236}">
                    <a16:creationId xmlns:a16="http://schemas.microsoft.com/office/drawing/2014/main" id="{D7D655EA-262C-7081-9AA6-CEE0675F8824}"/>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60" name="CaixaDeTexto 59">
            <a:extLst>
              <a:ext uri="{FF2B5EF4-FFF2-40B4-BE49-F238E27FC236}">
                <a16:creationId xmlns:a16="http://schemas.microsoft.com/office/drawing/2014/main" id="{1B118639-E41F-B078-8CE0-7A32422A97BF}"/>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61" name="CaixaDeTexto 60">
            <a:extLst>
              <a:ext uri="{FF2B5EF4-FFF2-40B4-BE49-F238E27FC236}">
                <a16:creationId xmlns:a16="http://schemas.microsoft.com/office/drawing/2014/main" id="{3F521FCD-2081-60A2-A614-B73D0767C309}"/>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62" name="Isosceles Triangle 18">
            <a:extLst>
              <a:ext uri="{FF2B5EF4-FFF2-40B4-BE49-F238E27FC236}">
                <a16:creationId xmlns:a16="http://schemas.microsoft.com/office/drawing/2014/main" id="{BEDCE673-A5AA-C8A0-1D64-C31D189FA0C1}"/>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11">
            <a:extLst>
              <a:ext uri="{FF2B5EF4-FFF2-40B4-BE49-F238E27FC236}">
                <a16:creationId xmlns:a16="http://schemas.microsoft.com/office/drawing/2014/main" id="{9955EE0C-76B4-FD20-0EC5-971F23748366}"/>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181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81368" y="1825624"/>
            <a:ext cx="6229657" cy="5032375"/>
          </a:xfrm>
        </p:spPr>
        <p:txBody>
          <a:bodyPr>
            <a:normAutofit/>
          </a:bodyPr>
          <a:lstStyle/>
          <a:p>
            <a:r>
              <a:rPr lang="pt-BR" dirty="0"/>
              <a:t>As </a:t>
            </a:r>
            <a:r>
              <a:rPr lang="pt-BR" b="1" i="1" dirty="0">
                <a:solidFill>
                  <a:srgbClr val="00B050"/>
                </a:solidFill>
              </a:rPr>
              <a:t>saídas da rede </a:t>
            </a:r>
            <a:r>
              <a:rPr lang="pt-BR" dirty="0"/>
              <a:t>nos fornecem uma maneira de </a:t>
            </a:r>
            <a:r>
              <a:rPr lang="pt-BR" b="1" i="1" dirty="0">
                <a:solidFill>
                  <a:srgbClr val="00B05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vetor contendo a saída desejada de cada um dos neurônios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TensorFlow apresenta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nela as dimensões de entrada.</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mitigar o problema do </a:t>
            </a:r>
            <a:r>
              <a:rPr lang="pt-BR" b="1" i="1" dirty="0">
                <a:effectLst/>
              </a:rPr>
              <a:t>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usadas para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histórico de gradientes passados,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 esparsa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45645"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(pertencem a diferentes classes) e muitas vezes </a:t>
            </a:r>
            <a:r>
              <a:rPr lang="pt-BR" b="1" i="1" dirty="0">
                <a:solidFill>
                  <a:srgbClr val="00B050"/>
                </a:solidFill>
                <a:effectLst/>
              </a:rPr>
              <a:t>codificadas como 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a:t>
            </a:r>
            <a:r>
              <a:rPr lang="pt-BR" b="0" i="0" dirty="0">
                <a:effectLst/>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a:t>
                </a:r>
                <a:r>
                  <a:rPr lang="pt-BR" b="1" i="1" dirty="0">
                    <a:solidFill>
                      <a:srgbClr val="00B050"/>
                    </a:solidFill>
                    <a:effectLst/>
                  </a:rPr>
                  <a:t>diferença entre as distribuições de probabilidade previstas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5993447"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classes.</a:t>
            </a:r>
            <a:endParaRPr lang="pt-BR" b="0" i="0" dirty="0">
              <a:effectLst/>
            </a:endParaRP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a:bodyPr>
          <a:lstStyle/>
          <a:p>
            <a:r>
              <a:rPr lang="pt-BR" dirty="0"/>
              <a:t>No caso da </a:t>
            </a:r>
            <a:r>
              <a:rPr lang="pt-BR" b="1" i="1" dirty="0">
                <a:solidFill>
                  <a:srgbClr val="00B050"/>
                </a:solidFill>
              </a:rPr>
              <a:t>classificação binária</a:t>
            </a:r>
            <a:r>
              <a:rPr lang="pt-BR" dirty="0"/>
              <a:t>, se os rótulos forem valores inteiros,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329084" y="1825624"/>
                <a:ext cx="6710517" cy="5032375"/>
              </a:xfrm>
            </p:spPr>
            <p:txBody>
              <a:bodyPr>
                <a:normAutofit/>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329084" y="1825624"/>
                <a:ext cx="6710517" cy="5032375"/>
              </a:xfrm>
              <a:blipFill>
                <a:blip r:embed="rId4"/>
                <a:stretch>
                  <a:fillRect l="-1635" t="-1937" r="-2361"/>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12086</TotalTime>
  <Words>7483</Words>
  <Application>Microsoft Office PowerPoint</Application>
  <PresentationFormat>Widescreen</PresentationFormat>
  <Paragraphs>740</Paragraphs>
  <Slides>66</Slides>
  <Notes>37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66</vt:i4>
      </vt:variant>
    </vt:vector>
  </HeadingPairs>
  <TitlesOfParts>
    <vt:vector size="75"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2230</cp:revision>
  <dcterms:created xsi:type="dcterms:W3CDTF">2020-01-20T13:50:05Z</dcterms:created>
  <dcterms:modified xsi:type="dcterms:W3CDTF">2023-09-13T14:45:53Z</dcterms:modified>
</cp:coreProperties>
</file>